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05" r:id="rId3"/>
    <p:sldId id="308" r:id="rId4"/>
    <p:sldId id="309" r:id="rId5"/>
    <p:sldId id="310" r:id="rId6"/>
    <p:sldId id="312" r:id="rId7"/>
    <p:sldId id="346" r:id="rId8"/>
    <p:sldId id="313" r:id="rId9"/>
    <p:sldId id="306" r:id="rId10"/>
    <p:sldId id="323" r:id="rId11"/>
    <p:sldId id="316" r:id="rId12"/>
    <p:sldId id="317" r:id="rId13"/>
    <p:sldId id="354" r:id="rId14"/>
    <p:sldId id="343" r:id="rId15"/>
    <p:sldId id="355" r:id="rId16"/>
    <p:sldId id="356" r:id="rId17"/>
    <p:sldId id="348" r:id="rId18"/>
    <p:sldId id="315" r:id="rId19"/>
    <p:sldId id="384" r:id="rId20"/>
    <p:sldId id="352" r:id="rId21"/>
    <p:sldId id="358" r:id="rId22"/>
    <p:sldId id="359" r:id="rId23"/>
    <p:sldId id="360" r:id="rId24"/>
    <p:sldId id="361" r:id="rId25"/>
    <p:sldId id="364" r:id="rId26"/>
    <p:sldId id="365" r:id="rId27"/>
    <p:sldId id="367" r:id="rId28"/>
    <p:sldId id="382" r:id="rId29"/>
    <p:sldId id="383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9419" autoAdjust="0"/>
  </p:normalViewPr>
  <p:slideViewPr>
    <p:cSldViewPr snapToGrid="0" snapToObjects="1">
      <p:cViewPr>
        <p:scale>
          <a:sx n="70" d="100"/>
          <a:sy n="70" d="100"/>
        </p:scale>
        <p:origin x="-2820" y="-17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DBD05-FAE5-4DCA-B0D1-4C1C410CCCCD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98BA7-8F99-4478-A595-949F96514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7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shion_Group_Internationa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Boss</a:t>
            </a:r>
            <a:r>
              <a:rPr lang="en-US" baseline="0" dirty="0" smtClean="0"/>
              <a:t> Ma Vie </a:t>
            </a:r>
            <a:r>
              <a:rPr lang="ru-RU" baseline="0" dirty="0" smtClean="0"/>
              <a:t>это 3тий блокбастер в женском пилларе </a:t>
            </a:r>
            <a:r>
              <a:rPr lang="en-US" baseline="0" dirty="0" smtClean="0"/>
              <a:t>Boss Black</a:t>
            </a:r>
            <a:r>
              <a:rPr lang="ru-RU" baseline="0" dirty="0" smtClean="0"/>
              <a:t>. Как вы помните мы</a:t>
            </a:r>
            <a:r>
              <a:rPr lang="en-US" baseline="0" dirty="0" smtClean="0"/>
              <a:t> </a:t>
            </a:r>
            <a:r>
              <a:rPr lang="ru-RU" baseline="0" dirty="0" smtClean="0"/>
              <a:t>с</a:t>
            </a:r>
            <a:r>
              <a:rPr lang="en-US" baseline="0" dirty="0" smtClean="0"/>
              <a:t> </a:t>
            </a:r>
            <a:r>
              <a:rPr lang="ru-RU" baseline="0" dirty="0" smtClean="0"/>
              <a:t>вами уже успешно запустили уже 2 мощные женские инициативы </a:t>
            </a:r>
            <a:r>
              <a:rPr lang="en-US" baseline="0" dirty="0" err="1" smtClean="0"/>
              <a:t>BOss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Nuit</a:t>
            </a:r>
            <a:r>
              <a:rPr lang="en-US" baseline="0" dirty="0" smtClean="0"/>
              <a:t> </a:t>
            </a:r>
            <a:r>
              <a:rPr lang="ru-RU" baseline="0" dirty="0" smtClean="0"/>
              <a:t>в ноябре 2012 и </a:t>
            </a:r>
            <a:r>
              <a:rPr lang="en-US" baseline="0" dirty="0" smtClean="0"/>
              <a:t>Boss Jour </a:t>
            </a:r>
            <a:r>
              <a:rPr lang="ru-RU" baseline="0" dirty="0" smtClean="0"/>
              <a:t>в октябре 2013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Железный человек 3 части, Одержимость,</a:t>
            </a:r>
            <a:r>
              <a:rPr lang="ru-RU" baseline="0" smtClean="0"/>
              <a:t> </a:t>
            </a:r>
            <a:r>
              <a:rPr lang="ru-RU" smtClean="0"/>
              <a:t>Семь,</a:t>
            </a:r>
            <a:r>
              <a:rPr lang="ru-RU" baseline="0" smtClean="0"/>
              <a:t> Идеальное убийство, Талантливый Мистер Рипли, Влюбленный Шекспир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B1445-41B2-454C-8CB6-76D24A9B4F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 in 1982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first full collection debuted in 2006 and won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ashion Group International"/>
              </a:rPr>
              <a:t>Fashion Group International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 Rising Star award in 2008 (26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years later, VOGUE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 for best upcoming designer </a:t>
            </a:r>
          </a:p>
          <a:p>
            <a:r>
              <a:rPr lang="en-US" dirty="0" smtClean="0"/>
              <a:t>Among</a:t>
            </a:r>
            <a:r>
              <a:rPr lang="en-US" baseline="0" dirty="0" smtClean="0"/>
              <a:t> his biggest fan, a first lady who trusted him to design her dress for the 2 inauguration dinner of Barack Obama as President</a:t>
            </a:r>
          </a:p>
          <a:p>
            <a:r>
              <a:rPr lang="en-US" baseline="0" dirty="0" smtClean="0"/>
              <a:t>HE is now fully </a:t>
            </a:r>
            <a:r>
              <a:rPr lang="en-US" baseline="0" dirty="0" err="1" smtClean="0"/>
              <a:t>commited</a:t>
            </a:r>
            <a:r>
              <a:rPr lang="en-US" baseline="0" dirty="0" smtClean="0"/>
              <a:t> to bring his female expertise to HB, and is already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9B16-6C94-4352-BB71-66AC6F6B0E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9B16-6C94-4352-BB71-66AC6F6B0E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A woman takes the confident choice to step outside of her day to day routine, slow down, loosen up and take a pause to enjoy a moment for herself.  </a:t>
            </a:r>
          </a:p>
          <a:p>
            <a:pPr algn="just">
              <a:buNone/>
            </a:pPr>
            <a:r>
              <a:rPr lang="en-US" dirty="0" smtClean="0"/>
              <a:t>	BOSS MA VIE captures the essence of her independent spirit, releasing the fulfilling sensation of simply savoring life – her life.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A woman takes the confident choice to step outside of her day to day routine, slow down, loosen up and take a pause to enjoy a moment for herself.  </a:t>
            </a:r>
          </a:p>
          <a:p>
            <a:pPr algn="just">
              <a:buNone/>
            </a:pPr>
            <a:r>
              <a:rPr lang="en-US" dirty="0" smtClean="0"/>
              <a:t>	BOSS MA VIE captures the essence of her independent spirit, releasing the fulfilling sensation of simply savoring life – her life.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Цветок кактуса</a:t>
            </a:r>
            <a:r>
              <a:rPr lang="ru-RU" sz="1200" dirty="0" smtClean="0"/>
              <a:t>-придает</a:t>
            </a:r>
            <a:r>
              <a:rPr lang="en-US" sz="1200" dirty="0" smtClean="0"/>
              <a:t> </a:t>
            </a:r>
            <a:r>
              <a:rPr lang="ru-RU" sz="1200" dirty="0" smtClean="0"/>
              <a:t>аромату свежесть. </a:t>
            </a:r>
            <a:r>
              <a:rPr lang="ru-RU" sz="1200" smtClean="0"/>
              <a:t>Он женственный, редкий и очень красивый, </a:t>
            </a:r>
            <a:r>
              <a:rPr lang="ru-RU" sz="1200" dirty="0" smtClean="0"/>
              <a:t>но в то же время стойкий</a:t>
            </a:r>
            <a:r>
              <a:rPr lang="ru-RU" sz="1200" baseline="0" dirty="0" smtClean="0"/>
              <a:t> и сильный- идеальное олицетворение женщины </a:t>
            </a:r>
            <a:r>
              <a:rPr lang="en-US" sz="1200" baseline="0" dirty="0" smtClean="0"/>
              <a:t>Boss Black.</a:t>
            </a:r>
            <a:r>
              <a:rPr lang="ru-RU" sz="1200" baseline="0" dirty="0" smtClean="0"/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NUIT: JASMINE</a:t>
            </a:r>
          </a:p>
          <a:p>
            <a:r>
              <a:rPr lang="en-US" dirty="0" smtClean="0"/>
              <a:t>JOUR: FREESIA</a:t>
            </a:r>
          </a:p>
          <a:p>
            <a:r>
              <a:rPr lang="en-US" dirty="0" smtClean="0"/>
              <a:t>MA VIE: CACTUS FLOWER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9A93-49BA-4A9B-A753-083F246A01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8BA7-8F99-4478-A595-949F96514B2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263844" y="540773"/>
            <a:ext cx="86007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263844" y="4858774"/>
            <a:ext cx="86007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8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63844" y="540773"/>
            <a:ext cx="760168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63844" y="4858774"/>
            <a:ext cx="86007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89834" y="224367"/>
            <a:ext cx="902574" cy="3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63844" y="540773"/>
            <a:ext cx="760168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263844" y="4858774"/>
            <a:ext cx="86007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89834" y="224367"/>
            <a:ext cx="902574" cy="3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cap="all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E5AD4F-D20E-46F8-A215-61ECAFE28DB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DF0CD0B-4976-42B1-85CF-39C1E50C2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2875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01955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logostage.com/logos/hugo-bos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350" y="76400"/>
            <a:ext cx="838200" cy="3954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E5AD4F-D20E-46F8-A215-61ECAFE28DB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DF0CD0B-4976-42B1-85CF-39C1E50C2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71550"/>
            <a:ext cx="9144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629150"/>
            <a:ext cx="9144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E5AD4F-D20E-46F8-A215-61ECAFE28DB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DF0CD0B-4976-42B1-85CF-39C1E50C2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63844" y="540773"/>
            <a:ext cx="760168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263844" y="4858774"/>
            <a:ext cx="86007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834" y="224367"/>
            <a:ext cx="902574" cy="331160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165289" y="106188"/>
            <a:ext cx="7102456" cy="586855"/>
          </a:xfrm>
          <a:prstGeom prst="rect">
            <a:avLst/>
          </a:prstGeom>
        </p:spPr>
        <p:txBody>
          <a:bodyPr/>
          <a:lstStyle>
            <a:lvl1pPr algn="l">
              <a:defRPr lang="en-US" sz="2000" kern="1200" cap="all" spc="0" dirty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7413" y="760801"/>
            <a:ext cx="7126287" cy="371620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lang="en-US" sz="16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1pPr>
            <a:lvl2pPr>
              <a:defRPr lang="en-US" sz="14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2pPr>
            <a:lvl3pPr>
              <a:defRPr lang="en-US" sz="14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3pPr>
            <a:lvl4pPr>
              <a:buNone/>
              <a:defRPr lang="en-US" sz="16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4pPr>
            <a:lvl5pPr>
              <a:defRPr lang="es-ES_tradnl" sz="1600" kern="1200" cap="all" spc="300" dirty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19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63844" y="540773"/>
            <a:ext cx="760168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263844" y="4858774"/>
            <a:ext cx="86007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9834" y="224367"/>
            <a:ext cx="902574" cy="331160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165289" y="106188"/>
            <a:ext cx="7102456" cy="586855"/>
          </a:xfrm>
          <a:prstGeom prst="rect">
            <a:avLst/>
          </a:prstGeom>
        </p:spPr>
        <p:txBody>
          <a:bodyPr/>
          <a:lstStyle>
            <a:lvl1pPr algn="l">
              <a:defRPr lang="en-US" sz="2000" kern="1200" cap="all" spc="0" dirty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7413" y="760801"/>
            <a:ext cx="7126287" cy="371620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lang="en-US" sz="16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1pPr>
            <a:lvl2pPr>
              <a:defRPr lang="en-US" sz="14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2pPr>
            <a:lvl3pPr>
              <a:defRPr lang="en-US" sz="14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3pPr>
            <a:lvl4pPr>
              <a:buNone/>
              <a:defRPr lang="en-US" sz="1600" kern="1200" cap="all" spc="300" dirty="0" smtClean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4pPr>
            <a:lvl5pPr>
              <a:defRPr lang="es-ES_tradnl" sz="1600" kern="1200" cap="all" spc="300" dirty="0">
                <a:solidFill>
                  <a:srgbClr val="595959"/>
                </a:solidFill>
                <a:latin typeface="Gill Sans MT"/>
                <a:ea typeface="+mn-ea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19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1740"/>
            <a:ext cx="9144000" cy="5205778"/>
          </a:xfrm>
          <a:prstGeom prst="rect">
            <a:avLst/>
          </a:prstGeom>
          <a:gradFill>
            <a:gsLst>
              <a:gs pos="7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ctus_flower.png"/>
          <p:cNvPicPr>
            <a:picLocks noChangeAspect="1"/>
          </p:cNvPicPr>
          <p:nvPr userDrawn="1"/>
        </p:nvPicPr>
        <p:blipFill rotWithShape="1">
          <a:blip r:embed="rId10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7" b="19257"/>
          <a:stretch/>
        </p:blipFill>
        <p:spPr>
          <a:xfrm flipH="1">
            <a:off x="-1" y="1532167"/>
            <a:ext cx="3183467" cy="3631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alphaModFix amt="32000"/>
          </a:blip>
          <a:stretch>
            <a:fillRect/>
          </a:stretch>
        </p:blipFill>
        <p:spPr>
          <a:xfrm>
            <a:off x="4047067" y="4925448"/>
            <a:ext cx="1049866" cy="196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417740" y="4861173"/>
            <a:ext cx="2544286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de-DE" sz="1000" b="0" i="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P&amp;G </a:t>
            </a:r>
            <a:r>
              <a:rPr lang="de-DE" sz="1000" b="0" i="0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confidential</a:t>
            </a:r>
            <a:r>
              <a:rPr lang="de-DE" sz="1000" b="0" i="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 </a:t>
            </a:r>
            <a:r>
              <a:rPr lang="de-DE" sz="1000" b="0" i="0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and</a:t>
            </a:r>
            <a:r>
              <a:rPr lang="de-DE" sz="1000" b="0" i="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 </a:t>
            </a:r>
            <a:r>
              <a:rPr lang="de-DE" sz="1000" b="0" i="0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for</a:t>
            </a:r>
            <a:r>
              <a:rPr lang="de-DE" sz="1000" b="0" i="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 </a:t>
            </a:r>
            <a:r>
              <a:rPr lang="de-DE" sz="1000" b="0" i="0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internal</a:t>
            </a:r>
            <a:r>
              <a:rPr lang="de-DE" sz="1000" b="0" i="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 </a:t>
            </a:r>
            <a:r>
              <a:rPr lang="de-DE" sz="1000" b="0" i="0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use</a:t>
            </a:r>
            <a:r>
              <a:rPr lang="de-DE" sz="1000" b="0" i="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 </a:t>
            </a:r>
            <a:r>
              <a:rPr lang="de-DE" sz="1000" b="0" i="0" spc="-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Light Bold"/>
                <a:cs typeface="Univers-Light Bold"/>
              </a:rPr>
              <a:t>only</a:t>
            </a:r>
            <a:endParaRPr lang="en-US" sz="1000" b="0" i="0" spc="-50" dirty="0" smtClean="0">
              <a:solidFill>
                <a:schemeClr val="tx1">
                  <a:lumMod val="50000"/>
                  <a:lumOff val="50000"/>
                </a:schemeClr>
              </a:solidFill>
              <a:latin typeface="Univers-Light Bold"/>
              <a:cs typeface="Univers-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72969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6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49" y="1322300"/>
            <a:ext cx="6052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BOSS MA VIE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44" y="228522"/>
            <a:ext cx="935181" cy="326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3134612" y="2756416"/>
            <a:ext cx="3027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 отгрузок: июль 2014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 продаж: сентябрь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41856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84" y="1"/>
            <a:ext cx="754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527" y="1235034"/>
            <a:ext cx="71845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/>
              <a:t>Женщина </a:t>
            </a:r>
            <a:r>
              <a:rPr lang="en-US" sz="2000" dirty="0" smtClean="0"/>
              <a:t>BOSS MA VIE </a:t>
            </a:r>
            <a:r>
              <a:rPr lang="ru-RU" sz="2000" dirty="0" smtClean="0"/>
              <a:t>делает осознанный выбор, выходя за пределы повседневной рутины, позволяет себе сделать паузу, чтобы насладиться моментом, будучи предоставленной самой себе.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en-US" sz="2000" dirty="0" smtClean="0"/>
              <a:t>BOSS MA VIE </a:t>
            </a:r>
            <a:r>
              <a:rPr lang="ru-RU" sz="2000" dirty="0" smtClean="0"/>
              <a:t>отражает суть ее независимого духа, позволяя ей просто наслаждаться жизнью- ЕЁ ЖИЗНЬЮ.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4384" y="1"/>
            <a:ext cx="754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упаковки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384" y="1127051"/>
            <a:ext cx="36321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ru-RU" sz="2000" dirty="0" smtClean="0"/>
              <a:t>Нежно розовый цвет флакона был выбран Джейсоном Ву из его коллекции тканей </a:t>
            </a:r>
            <a:r>
              <a:rPr lang="en-US" sz="2000" dirty="0" smtClean="0"/>
              <a:t>c</a:t>
            </a:r>
            <a:r>
              <a:rPr lang="ru-RU" sz="2000" dirty="0" smtClean="0"/>
              <a:t>пециально для </a:t>
            </a:r>
            <a:r>
              <a:rPr lang="en-US" sz="2000" dirty="0" smtClean="0"/>
              <a:t>Boss Ma Vie</a:t>
            </a:r>
            <a:endParaRPr lang="ru-RU" sz="2000" dirty="0" smtClean="0"/>
          </a:p>
          <a:p>
            <a:pPr marL="342900" indent="-342900" algn="ctr" defTabSz="914400">
              <a:spcBef>
                <a:spcPct val="20000"/>
              </a:spcBef>
              <a:defRPr/>
            </a:pPr>
            <a:endParaRPr lang="ru-RU" sz="2000" dirty="0" smtClean="0"/>
          </a:p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ru-RU" sz="2000" dirty="0" smtClean="0"/>
              <a:t>Форма флакона лаконична и узнаваема</a:t>
            </a:r>
          </a:p>
        </p:txBody>
      </p:sp>
      <p:pic>
        <p:nvPicPr>
          <p:cNvPr id="6" name="Picture 2" descr="C:\Users\wecxsteen.e\Documents\00 HUGO BOSS\00 Boss Female 3\Packaging\FInal pack\Ma_Vie_Mellow_Ros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8307" y="584776"/>
            <a:ext cx="3026037" cy="41935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4384" y="1"/>
            <a:ext cx="754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Сильный, женственный, уникальный аромат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584776"/>
            <a:ext cx="8686800" cy="10302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400" dirty="0" smtClean="0"/>
              <a:t>Аромат п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ринадлежит к той же группе что и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D&amp;G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L’Imperatrice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400" b="1" dirty="0" smtClean="0"/>
              <a:t>Цветок кактуса</a:t>
            </a:r>
            <a:r>
              <a:rPr lang="ru-RU" sz="2400" dirty="0" smtClean="0"/>
              <a:t>-придает свежесть, символ нового аромата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Бутоны розы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-женственность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Кедровое дерево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-интенсивность и теплота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5" descr="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016" y="2467679"/>
            <a:ext cx="2175533" cy="2269466"/>
          </a:xfrm>
          <a:prstGeom prst="ellipse">
            <a:avLst/>
          </a:prstGeom>
        </p:spPr>
      </p:pic>
      <p:pic>
        <p:nvPicPr>
          <p:cNvPr id="8" name="Image 1" descr="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80"/>
          <a:stretch>
            <a:fillRect/>
          </a:stretch>
        </p:blipFill>
        <p:spPr>
          <a:xfrm>
            <a:off x="3331043" y="2511717"/>
            <a:ext cx="2250475" cy="2225427"/>
          </a:xfrm>
          <a:prstGeom prst="ellipse">
            <a:avLst/>
          </a:prstGeom>
        </p:spPr>
      </p:pic>
      <p:pic>
        <p:nvPicPr>
          <p:cNvPr id="9" name="Image 3" descr="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7578" y="2467678"/>
            <a:ext cx="2327323" cy="232263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288" y="-12562"/>
            <a:ext cx="7968619" cy="586855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Превосходный результат потребительских тестов: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Лучший женский аромат от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boss!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en-US" sz="11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26151" y="2919038"/>
            <a:ext cx="2373312" cy="1198201"/>
            <a:chOff x="-608773" y="4294239"/>
            <a:chExt cx="2374102" cy="1197963"/>
          </a:xfrm>
        </p:grpSpPr>
        <p:sp>
          <p:nvSpPr>
            <p:cNvPr id="8" name="Rounded Rectangle 7"/>
            <p:cNvSpPr/>
            <p:nvPr/>
          </p:nvSpPr>
          <p:spPr>
            <a:xfrm>
              <a:off x="-318164" y="4341493"/>
              <a:ext cx="2083493" cy="1150709"/>
            </a:xfrm>
            <a:prstGeom prst="roundRect">
              <a:avLst/>
            </a:prstGeom>
            <a:noFill/>
            <a:ln>
              <a:solidFill>
                <a:srgbClr val="76B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Я сразу поняла, что он мне подходит! Аромат просто замечательный, а еще он понравился и моей дочери тоже! Превосходный, очень свежий,  при этом не слишком сладкий!</a:t>
              </a:r>
            </a:p>
          </p:txBody>
        </p:sp>
        <p:sp>
          <p:nvSpPr>
            <p:cNvPr id="9" name="Oval Callout 8"/>
            <p:cNvSpPr/>
            <p:nvPr/>
          </p:nvSpPr>
          <p:spPr bwMode="auto">
            <a:xfrm>
              <a:off x="-608773" y="4294239"/>
              <a:ext cx="508169" cy="223793"/>
            </a:xfrm>
            <a:prstGeom prst="wedgeEllipseCallout">
              <a:avLst>
                <a:gd name="adj1" fmla="val 19239"/>
                <a:gd name="adj2" fmla="val 10309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i="1" dirty="0">
                <a:solidFill>
                  <a:schemeClr val="bg1">
                    <a:lumMod val="65000"/>
                  </a:schemeClr>
                </a:solidFill>
                <a:ea typeface="MS PGothic"/>
                <a:cs typeface="MS PGothic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64288" y="1043265"/>
            <a:ext cx="1879600" cy="1273175"/>
            <a:chOff x="-127000" y="4711700"/>
            <a:chExt cx="1879600" cy="1272528"/>
          </a:xfrm>
        </p:grpSpPr>
        <p:sp>
          <p:nvSpPr>
            <p:cNvPr id="11" name="Rounded Rectangle 10"/>
            <p:cNvSpPr/>
            <p:nvPr/>
          </p:nvSpPr>
          <p:spPr>
            <a:xfrm>
              <a:off x="25400" y="4927490"/>
              <a:ext cx="1727200" cy="1056738"/>
            </a:xfrm>
            <a:prstGeom prst="roundRect">
              <a:avLst/>
            </a:prstGeom>
            <a:noFill/>
            <a:ln>
              <a:solidFill>
                <a:srgbClr val="76B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Верхние ноты очень приятные : свежие, цветочные , чувствуется фруктовая нотка, просто отлично! </a:t>
              </a:r>
              <a:endParaRPr lang="fr-FR" sz="105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Callout 11"/>
            <p:cNvSpPr/>
            <p:nvPr/>
          </p:nvSpPr>
          <p:spPr bwMode="auto">
            <a:xfrm>
              <a:off x="-127000" y="4711700"/>
              <a:ext cx="508000" cy="223724"/>
            </a:xfrm>
            <a:prstGeom prst="wedgeEllipseCallout">
              <a:avLst>
                <a:gd name="adj1" fmla="val 19239"/>
                <a:gd name="adj2" fmla="val 10309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i="1" dirty="0">
                <a:solidFill>
                  <a:schemeClr val="bg1">
                    <a:lumMod val="65000"/>
                  </a:schemeClr>
                </a:solidFill>
                <a:ea typeface="MS PGothic"/>
                <a:cs typeface="MS PGothic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26208" y="817897"/>
            <a:ext cx="1738611" cy="1073870"/>
            <a:chOff x="-127000" y="4711700"/>
            <a:chExt cx="1739608" cy="1074401"/>
          </a:xfrm>
        </p:grpSpPr>
        <p:sp>
          <p:nvSpPr>
            <p:cNvPr id="14" name="Rounded Rectangle 13"/>
            <p:cNvSpPr/>
            <p:nvPr/>
          </p:nvSpPr>
          <p:spPr>
            <a:xfrm>
              <a:off x="25488" y="4927707"/>
              <a:ext cx="1587120" cy="858394"/>
            </a:xfrm>
            <a:prstGeom prst="roundRect">
              <a:avLst/>
            </a:prstGeom>
            <a:noFill/>
            <a:ln>
              <a:solidFill>
                <a:srgbClr val="76B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Очень приятный свежий аромат, его легко носить !</a:t>
              </a:r>
              <a:endParaRPr lang="fr-FR" sz="105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Callout 14"/>
            <p:cNvSpPr/>
            <p:nvPr/>
          </p:nvSpPr>
          <p:spPr bwMode="auto">
            <a:xfrm>
              <a:off x="-127000" y="4711700"/>
              <a:ext cx="508292" cy="223949"/>
            </a:xfrm>
            <a:prstGeom prst="wedgeEllipseCallout">
              <a:avLst>
                <a:gd name="adj1" fmla="val 19239"/>
                <a:gd name="adj2" fmla="val 10309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i="1" dirty="0">
                <a:solidFill>
                  <a:schemeClr val="bg1">
                    <a:lumMod val="65000"/>
                  </a:schemeClr>
                </a:solidFill>
                <a:ea typeface="MS PGothic"/>
                <a:cs typeface="MS PGothic"/>
              </a:endParaRP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98300" y="2059981"/>
            <a:ext cx="1470577" cy="1812639"/>
            <a:chOff x="7400207" y="4490346"/>
            <a:chExt cx="1296543" cy="1687201"/>
          </a:xfrm>
        </p:grpSpPr>
        <p:sp>
          <p:nvSpPr>
            <p:cNvPr id="21" name="Rounded Rectangle 20"/>
            <p:cNvSpPr/>
            <p:nvPr/>
          </p:nvSpPr>
          <p:spPr>
            <a:xfrm>
              <a:off x="7521123" y="4774875"/>
              <a:ext cx="1175627" cy="1402672"/>
            </a:xfrm>
            <a:prstGeom prst="roundRect">
              <a:avLst/>
            </a:prstGeom>
            <a:noFill/>
            <a:ln>
              <a:solidFill>
                <a:srgbClr val="76B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 меня были другие ароматы </a:t>
              </a:r>
              <a:r>
                <a:rPr lang="en-US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Boss</a:t>
              </a: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но как только попробовала этот-это было просто у ума сойти!</a:t>
              </a:r>
            </a:p>
          </p:txBody>
        </p:sp>
        <p:sp>
          <p:nvSpPr>
            <p:cNvPr id="22" name="Oval Callout 21"/>
            <p:cNvSpPr/>
            <p:nvPr/>
          </p:nvSpPr>
          <p:spPr bwMode="auto">
            <a:xfrm>
              <a:off x="7400207" y="4490346"/>
              <a:ext cx="501040" cy="288099"/>
            </a:xfrm>
            <a:prstGeom prst="wedgeEllipseCallout">
              <a:avLst>
                <a:gd name="adj1" fmla="val 19239"/>
                <a:gd name="adj2" fmla="val 10309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i="1" dirty="0">
                <a:solidFill>
                  <a:schemeClr val="bg1">
                    <a:lumMod val="65000"/>
                  </a:schemeClr>
                </a:solidFill>
                <a:ea typeface="MS PGothic"/>
                <a:cs typeface="MS PGothic"/>
              </a:endParaRP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526844" y="648482"/>
            <a:ext cx="2040519" cy="786506"/>
            <a:chOff x="-364119" y="4576055"/>
            <a:chExt cx="2040519" cy="786585"/>
          </a:xfrm>
        </p:grpSpPr>
        <p:sp>
          <p:nvSpPr>
            <p:cNvPr id="25" name="Rounded Rectangle 24"/>
            <p:cNvSpPr/>
            <p:nvPr/>
          </p:nvSpPr>
          <p:spPr>
            <a:xfrm>
              <a:off x="25400" y="4927622"/>
              <a:ext cx="1651000" cy="435018"/>
            </a:xfrm>
            <a:prstGeom prst="roundRect">
              <a:avLst/>
            </a:prstGeom>
            <a:noFill/>
            <a:ln>
              <a:solidFill>
                <a:srgbClr val="76B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Очень хороший аромат, я бы сразу его купила</a:t>
              </a:r>
              <a:endParaRPr lang="fr-FR" sz="105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Oval Callout 25"/>
            <p:cNvSpPr/>
            <p:nvPr/>
          </p:nvSpPr>
          <p:spPr bwMode="auto">
            <a:xfrm>
              <a:off x="-364119" y="4576055"/>
              <a:ext cx="620713" cy="351567"/>
            </a:xfrm>
            <a:prstGeom prst="wedgeEllipseCallout">
              <a:avLst>
                <a:gd name="adj1" fmla="val 19239"/>
                <a:gd name="adj2" fmla="val 10309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i="1" dirty="0">
                <a:solidFill>
                  <a:schemeClr val="bg1">
                    <a:lumMod val="65000"/>
                  </a:schemeClr>
                </a:solidFill>
                <a:ea typeface="MS PGothic"/>
                <a:cs typeface="MS PGothic"/>
              </a:endParaRP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769927" y="3759030"/>
            <a:ext cx="1653100" cy="1100680"/>
            <a:chOff x="23298" y="4603258"/>
            <a:chExt cx="1653101" cy="1101656"/>
          </a:xfrm>
        </p:grpSpPr>
        <p:sp>
          <p:nvSpPr>
            <p:cNvPr id="29" name="Rounded Rectangle 28"/>
            <p:cNvSpPr/>
            <p:nvPr/>
          </p:nvSpPr>
          <p:spPr>
            <a:xfrm>
              <a:off x="350836" y="4937471"/>
              <a:ext cx="1325563" cy="767443"/>
            </a:xfrm>
            <a:prstGeom prst="roundRect">
              <a:avLst/>
            </a:prstGeom>
            <a:noFill/>
            <a:ln>
              <a:solidFill>
                <a:srgbClr val="76B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Мне нравится, легкий, но при этом стойкий аромат!</a:t>
              </a:r>
            </a:p>
          </p:txBody>
        </p:sp>
        <p:sp>
          <p:nvSpPr>
            <p:cNvPr id="30" name="Oval Callout 29"/>
            <p:cNvSpPr/>
            <p:nvPr/>
          </p:nvSpPr>
          <p:spPr bwMode="auto">
            <a:xfrm>
              <a:off x="23298" y="4603258"/>
              <a:ext cx="655075" cy="358527"/>
            </a:xfrm>
            <a:prstGeom prst="wedgeEllipseCallout">
              <a:avLst>
                <a:gd name="adj1" fmla="val 19239"/>
                <a:gd name="adj2" fmla="val 10309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i="1" dirty="0">
                <a:solidFill>
                  <a:schemeClr val="bg1">
                    <a:lumMod val="65000"/>
                  </a:schemeClr>
                </a:solidFill>
                <a:ea typeface="MS PGothic"/>
                <a:cs typeface="MS PGothic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55219" y="3434924"/>
            <a:ext cx="2192338" cy="1419579"/>
            <a:chOff x="-228618" y="4565369"/>
            <a:chExt cx="2192730" cy="1418857"/>
          </a:xfrm>
        </p:grpSpPr>
        <p:sp>
          <p:nvSpPr>
            <p:cNvPr id="33" name="Rounded Rectangle 32"/>
            <p:cNvSpPr/>
            <p:nvPr/>
          </p:nvSpPr>
          <p:spPr>
            <a:xfrm>
              <a:off x="25428" y="4631909"/>
              <a:ext cx="1938684" cy="1352317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Я была просто очарована этим ароматом: он свежий, но не «слащавый» и самое главное- держится весь день! (...) Я просто влюбилась, мне кажется, я нашла свой аромат!</a:t>
              </a:r>
              <a:r>
                <a:rPr lang="en-US" sz="1050" i="1" dirty="0" smtClean="0">
                  <a:solidFill>
                    <a:schemeClr val="bg1">
                      <a:lumMod val="65000"/>
                    </a:schemeClr>
                  </a:solidFill>
                </a:rPr>
                <a:t>I</a:t>
              </a:r>
              <a:endParaRPr lang="fr-FR" sz="105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Oval Callout 33"/>
            <p:cNvSpPr/>
            <p:nvPr/>
          </p:nvSpPr>
          <p:spPr bwMode="auto">
            <a:xfrm>
              <a:off x="-228618" y="4565369"/>
              <a:ext cx="508091" cy="223723"/>
            </a:xfrm>
            <a:prstGeom prst="wedgeEllipseCallout">
              <a:avLst>
                <a:gd name="adj1" fmla="val 19239"/>
                <a:gd name="adj2" fmla="val 10309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i="1" dirty="0">
                <a:solidFill>
                  <a:schemeClr val="bg1">
                    <a:lumMod val="65000"/>
                  </a:schemeClr>
                </a:solidFill>
                <a:ea typeface="MS PGothic"/>
                <a:cs typeface="MS PGothic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1002" y="4854502"/>
            <a:ext cx="3993401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ru-RU" sz="1000" spc="-50" dirty="0" smtClean="0">
                <a:latin typeface="Univers-Light Bold"/>
                <a:cs typeface="Univers-Light Bold"/>
              </a:rPr>
              <a:t>Источник:: Исследование</a:t>
            </a:r>
            <a:r>
              <a:rPr lang="en-US" sz="1000" spc="-50" dirty="0" smtClean="0">
                <a:latin typeface="Univers-Light Bold"/>
                <a:cs typeface="Univers-Light Bold"/>
              </a:rPr>
              <a:t> BASES </a:t>
            </a:r>
            <a:r>
              <a:rPr lang="ru-RU" sz="1000" spc="-50" dirty="0" smtClean="0">
                <a:latin typeface="Univers-Light Bold"/>
                <a:cs typeface="Univers-Light Bold"/>
              </a:rPr>
              <a:t>Сентябрь</a:t>
            </a:r>
            <a:r>
              <a:rPr lang="en-US" sz="1000" spc="-50" dirty="0" smtClean="0">
                <a:latin typeface="Univers-Light Bold"/>
                <a:cs typeface="Univers-Light Bold"/>
              </a:rPr>
              <a:t> 2013, </a:t>
            </a:r>
            <a:r>
              <a:rPr lang="ru-RU" sz="1000" spc="-50" dirty="0" smtClean="0">
                <a:latin typeface="Univers-Light Bold"/>
                <a:cs typeface="Univers-Light Bold"/>
              </a:rPr>
              <a:t>Германия и Испания</a:t>
            </a:r>
            <a:endParaRPr lang="en-US" sz="1000" spc="-50" dirty="0" smtClean="0">
              <a:latin typeface="Univers-Light Bold"/>
              <a:cs typeface="Univers-Light Bold"/>
            </a:endParaRPr>
          </a:p>
        </p:txBody>
      </p:sp>
      <p:pic>
        <p:nvPicPr>
          <p:cNvPr id="28" name="Picture 2" descr="C:\Users\wecxsteen.e\Documents\00 HUGO BOSS\00 Boss Female 3\Packaging\FInal pack\Ma_Vie_Mellow_Ros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6844" y="1538471"/>
            <a:ext cx="1416520" cy="19630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Цветочный букет </a:t>
            </a:r>
            <a:r>
              <a:rPr lang="en-US" dirty="0" smtClean="0"/>
              <a:t>Boss Black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143" y="971550"/>
            <a:ext cx="150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Жасмин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9377" y="971550"/>
            <a:ext cx="121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Фрезия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29450" y="971550"/>
            <a:ext cx="200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Цветок кактуса</a:t>
            </a:r>
            <a:endParaRPr lang="ru-RU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1" y="1340882"/>
            <a:ext cx="234632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5188" y="1340882"/>
            <a:ext cx="23320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063" y="1318657"/>
            <a:ext cx="259873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cxsteen.e\Documents\00 HUGO BOSS\00 Boss Female 3\Packaging\FInal pack\Ma_Vie_Mellow_Ros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2873" y="1325814"/>
            <a:ext cx="2476927" cy="3432548"/>
          </a:xfrm>
          <a:prstGeom prst="rect">
            <a:avLst/>
          </a:prstGeom>
          <a:noFill/>
        </p:spPr>
      </p:pic>
      <p:pic>
        <p:nvPicPr>
          <p:cNvPr id="4" name="Picture 3" descr="C:\Users\wecxsteen.e\Documents\00 HUGO BOSS\00 Boss Female 3\Packaging\FInal pack\BF_House_Packag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325814"/>
            <a:ext cx="2540726" cy="3423029"/>
          </a:xfrm>
          <a:prstGeom prst="rect">
            <a:avLst/>
          </a:prstGeom>
          <a:noFill/>
        </p:spPr>
      </p:pic>
      <p:pic>
        <p:nvPicPr>
          <p:cNvPr id="5" name="Picture 1" descr="C:\Users\wecxsteen.e\Documents\00 HUGO BOSS\00 Boss Female 3\Packaging\FInal pack\BF_House_Packagin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91878" y="1349564"/>
            <a:ext cx="2435447" cy="34150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4383" y="584776"/>
            <a:ext cx="879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Женский пиллар </a:t>
            </a:r>
            <a:r>
              <a:rPr lang="en-US" dirty="0" smtClean="0"/>
              <a:t>BOSS Black </a:t>
            </a:r>
            <a:r>
              <a:rPr lang="ru-RU" dirty="0" smtClean="0"/>
              <a:t>выглядит гармонично и единообразно, а упаковка </a:t>
            </a:r>
            <a:r>
              <a:rPr lang="en-US" dirty="0" smtClean="0"/>
              <a:t>BOSS Ma Vie </a:t>
            </a:r>
            <a:r>
              <a:rPr lang="ru-RU" dirty="0" smtClean="0"/>
              <a:t>выделяется как наиболее женственная среди остальных.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84" y="1"/>
            <a:ext cx="754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 женских ароматов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Boss Black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478996"/>
          <a:ext cx="9144000" cy="26645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8790"/>
                <a:gridCol w="2437410"/>
                <a:gridCol w="2743200"/>
                <a:gridCol w="2514600"/>
              </a:tblGrid>
              <a:tr h="411659"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JOUR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NUIT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MA VIE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106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Gothic" pitchFamily="34" charset="0"/>
                        </a:rPr>
                        <a:t>Описание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Безмятежная</a:t>
                      </a:r>
                      <a:r>
                        <a:rPr lang="ru-RU" sz="1400" baseline="0" dirty="0" smtClean="0">
                          <a:latin typeface="Century Gothic" pitchFamily="34" charset="0"/>
                        </a:rPr>
                        <a:t> красота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Сексуальная изысканность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Женственная</a:t>
                      </a:r>
                      <a:r>
                        <a:rPr lang="ru-RU" sz="1400" baseline="0" dirty="0" smtClean="0">
                          <a:latin typeface="Century Gothic" pitchFamily="34" charset="0"/>
                        </a:rPr>
                        <a:t> независимость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801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Gothic" pitchFamily="34" charset="0"/>
                        </a:rPr>
                        <a:t>Характер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Элегантная</a:t>
                      </a:r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Естественная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Сексуальная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Утонченная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Уверенная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Свободная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Сильная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Женственная</a:t>
                      </a:r>
                    </a:p>
                  </a:txBody>
                  <a:tcPr/>
                </a:tc>
              </a:tr>
              <a:tr h="8620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Gothic" pitchFamily="34" charset="0"/>
                        </a:rPr>
                        <a:t>Настроение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Как первый луч солнца, полный новых возможностей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Эта</a:t>
                      </a:r>
                      <a:r>
                        <a:rPr lang="ru-RU" sz="1400" baseline="0" dirty="0" smtClean="0">
                          <a:latin typeface="Century Gothic" pitchFamily="34" charset="0"/>
                        </a:rPr>
                        <a:t> ночь будет твоей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Наслаждение</a:t>
                      </a:r>
                      <a:r>
                        <a:rPr lang="ru-RU" sz="1400" baseline="0" dirty="0" smtClean="0">
                          <a:latin typeface="Century Gothic" pitchFamily="34" charset="0"/>
                        </a:rPr>
                        <a:t> настоящим моментом</a:t>
                      </a:r>
                      <a:endParaRPr lang="ru-RU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740586"/>
            <a:ext cx="1158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40586"/>
            <a:ext cx="1203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8634" y="740586"/>
            <a:ext cx="1173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528638"/>
            <a:ext cx="611187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8" y="58688"/>
            <a:ext cx="7490153" cy="58685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Гвинет Пэлтроу-идеальное лицо женских ароматов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BOSS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097" y="584096"/>
            <a:ext cx="6260953" cy="3716208"/>
          </a:xfrm>
        </p:spPr>
        <p:txBody>
          <a:bodyPr/>
          <a:lstStyle/>
          <a:p>
            <a:pPr indent="1588">
              <a:buNone/>
            </a:pPr>
            <a:r>
              <a:rPr lang="en-US" dirty="0" smtClean="0"/>
              <a:t>…</a:t>
            </a:r>
            <a:r>
              <a:rPr lang="ru-RU" dirty="0" smtClean="0"/>
              <a:t>И очень нравится нашим потребителям</a:t>
            </a:r>
            <a:r>
              <a:rPr lang="en-US" dirty="0" smtClean="0"/>
              <a:t>*</a:t>
            </a:r>
            <a:endParaRPr lang="ru-RU" dirty="0" smtClean="0"/>
          </a:p>
          <a:p>
            <a:pPr indent="1588">
              <a:buNone/>
            </a:pPr>
            <a:r>
              <a:rPr lang="en-US" dirty="0"/>
              <a:t> </a:t>
            </a:r>
          </a:p>
          <a:p>
            <a:pPr indent="1588">
              <a:buNone/>
            </a:pPr>
            <a:r>
              <a:rPr lang="ru-RU" dirty="0" smtClean="0"/>
              <a:t>Успешная актриса, Предприниматель, мать двоих детей (дочь10 лет и сын 8 лет), она – воплощение сильной независимой женщины, которая не боится при этом сделать паузу и насладиться жизнью, ведь она знает, что чтобы чувствовать себя по-настоящему счастливой и состоявшейся, нужно уметь наслаждаться каждым моментом.</a:t>
            </a:r>
            <a:endParaRPr lang="en-US" dirty="0"/>
          </a:p>
          <a:p>
            <a:pPr indent="1588">
              <a:buNone/>
            </a:pPr>
            <a:endParaRPr lang="en-US" dirty="0"/>
          </a:p>
        </p:txBody>
      </p:sp>
      <p:sp>
        <p:nvSpPr>
          <p:cNvPr id="5" name="TextBox 36"/>
          <p:cNvSpPr txBox="1"/>
          <p:nvPr/>
        </p:nvSpPr>
        <p:spPr>
          <a:xfrm>
            <a:off x="0" y="4660123"/>
            <a:ext cx="6046848" cy="24622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-50" dirty="0" smtClean="0">
                <a:latin typeface="Univers-Light Bold"/>
                <a:cs typeface="Univers-Light Bold"/>
              </a:rPr>
              <a:t>*Источник </a:t>
            </a:r>
            <a:r>
              <a:rPr lang="en-US" sz="1000" spc="-50" dirty="0" smtClean="0">
                <a:latin typeface="Univers-Light Bold"/>
                <a:cs typeface="Univers-Light Bold"/>
              </a:rPr>
              <a:t>: </a:t>
            </a:r>
            <a:r>
              <a:rPr lang="ru-RU" sz="1000" spc="-50" dirty="0" smtClean="0">
                <a:latin typeface="Univers-Light Bold"/>
                <a:cs typeface="Univers-Light Bold"/>
              </a:rPr>
              <a:t>Исследование потребителей </a:t>
            </a:r>
            <a:r>
              <a:rPr lang="en-US" sz="1000" spc="-50" dirty="0" smtClean="0">
                <a:latin typeface="Univers-Light Bold"/>
                <a:cs typeface="Univers-Light Bold"/>
              </a:rPr>
              <a:t>Sense &amp; Respond Research</a:t>
            </a:r>
            <a:r>
              <a:rPr lang="ru-RU" sz="1000" spc="-50" dirty="0" smtClean="0">
                <a:latin typeface="Univers-Light Bold"/>
                <a:cs typeface="Univers-Light Bold"/>
              </a:rPr>
              <a:t>,</a:t>
            </a:r>
            <a:r>
              <a:rPr lang="en-US" sz="1000" spc="-50" dirty="0" smtClean="0">
                <a:latin typeface="Univers-Light Bold"/>
                <a:cs typeface="Univers-Light Bold"/>
              </a:rPr>
              <a:t>;</a:t>
            </a:r>
            <a:r>
              <a:rPr lang="ru-RU" sz="1000" spc="-50" dirty="0" smtClean="0">
                <a:latin typeface="Univers-Light Bold"/>
                <a:cs typeface="Univers-Light Bold"/>
              </a:rPr>
              <a:t> Германия, Великобритания - Август</a:t>
            </a:r>
            <a:r>
              <a:rPr lang="en-US" sz="1000" spc="-50" dirty="0" smtClean="0">
                <a:latin typeface="Univers-Light Bold"/>
                <a:cs typeface="Univers-Light Bold"/>
              </a:rPr>
              <a:t>’13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fopera.com/SanFranciscoOpera/media/SiteAssets/Guild/wu-2.jpg?width=500&amp;height=333&amp;ext=.jpg"/>
          <p:cNvPicPr>
            <a:picLocks noChangeAspect="1" noChangeArrowheads="1"/>
          </p:cNvPicPr>
          <p:nvPr/>
        </p:nvPicPr>
        <p:blipFill>
          <a:blip r:embed="rId2" cstate="print"/>
          <a:srcRect t="5005" r="44228" b="13664"/>
          <a:stretch>
            <a:fillRect/>
          </a:stretch>
        </p:blipFill>
        <p:spPr bwMode="auto">
          <a:xfrm>
            <a:off x="0" y="-40723"/>
            <a:ext cx="9142925" cy="5293920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6838" y="-26988"/>
            <a:ext cx="3870325" cy="51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fopera.com/SanFranciscoOpera/media/SiteAssets/Guild/wu-2.jpg?width=500&amp;height=333&amp;ext=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0723"/>
            <a:ext cx="9142925" cy="5293920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579438"/>
            <a:ext cx="30321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550" y="579438"/>
            <a:ext cx="30099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510" y="3656812"/>
            <a:ext cx="233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cap="all" spc="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Ноябрь</a:t>
            </a:r>
            <a:r>
              <a:rPr lang="en-US" i="1" cap="all" spc="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2012</a:t>
            </a:r>
            <a:endParaRPr lang="en-US" i="1" cap="all" spc="6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6407" y="3656812"/>
            <a:ext cx="250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cap="all" spc="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октябрь</a:t>
            </a:r>
            <a:r>
              <a:rPr lang="en-US" i="1" cap="all" spc="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2013</a:t>
            </a:r>
            <a:endParaRPr lang="en-US" i="1" cap="all" spc="6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3923" y="3656812"/>
            <a:ext cx="26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cap="all" spc="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сентябрь</a:t>
            </a:r>
            <a:r>
              <a:rPr lang="en-US" i="1" cap="all" spc="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2014</a:t>
            </a:r>
            <a:endParaRPr lang="en-US" i="1" cap="all" spc="6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84" y="1"/>
            <a:ext cx="754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успеха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10" y="1284534"/>
            <a:ext cx="256063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6407" y="1284534"/>
            <a:ext cx="256063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2132" y="1284534"/>
            <a:ext cx="24765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289" y="0"/>
            <a:ext cx="7102456" cy="586855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n-cs"/>
              </a:rPr>
              <a:t>ТВ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n-cs"/>
              </a:rPr>
              <a:t> реклама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777" y="9569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Сентябрь: </a:t>
            </a:r>
            <a:r>
              <a:rPr lang="en-US" dirty="0" smtClean="0"/>
              <a:t>500 GRP </a:t>
            </a:r>
            <a:r>
              <a:rPr lang="ru-RU" dirty="0" smtClean="0"/>
              <a:t>ролик 20 сек</a:t>
            </a:r>
          </a:p>
          <a:p>
            <a:r>
              <a:rPr lang="ru-RU" dirty="0" smtClean="0"/>
              <a:t> Задача построить </a:t>
            </a:r>
            <a:r>
              <a:rPr lang="en-US" dirty="0" smtClean="0"/>
              <a:t>awareness</a:t>
            </a:r>
            <a:endParaRPr lang="ru-RU" dirty="0" smtClean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586855"/>
            <a:ext cx="29797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289" y="0"/>
            <a:ext cx="7102456" cy="586855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n-cs"/>
              </a:rPr>
              <a:t>Реклама в журналах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609" y="6191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Реклама в журналах: 2 мес (сент-окт): </a:t>
            </a:r>
            <a:r>
              <a:rPr lang="ru-RU" dirty="0" smtClean="0"/>
              <a:t>охват </a:t>
            </a:r>
            <a:r>
              <a:rPr lang="en-US" dirty="0" smtClean="0"/>
              <a:t>&gt;</a:t>
            </a:r>
            <a:r>
              <a:rPr lang="ru-RU" dirty="0" smtClean="0"/>
              <a:t>50% ЦА в РФ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Мощная кампания во всех ключевых глянцевых изданиях: </a:t>
            </a:r>
          </a:p>
          <a:p>
            <a:r>
              <a:rPr lang="ru-RU" dirty="0" smtClean="0"/>
              <a:t>около 30 изданий, включая </a:t>
            </a:r>
            <a:r>
              <a:rPr lang="en-US" dirty="0" smtClean="0"/>
              <a:t>Vogue, Elle, Glamour, Allure, In Style, </a:t>
            </a:r>
            <a:endParaRPr lang="ru-RU" dirty="0" smtClean="0"/>
          </a:p>
          <a:p>
            <a:r>
              <a:rPr lang="en-US" dirty="0" smtClean="0"/>
              <a:t>Marie Claire, </a:t>
            </a:r>
            <a:r>
              <a:rPr lang="en-US" dirty="0" err="1" smtClean="0"/>
              <a:t>Grazia</a:t>
            </a:r>
            <a:r>
              <a:rPr lang="en-US" dirty="0" smtClean="0"/>
              <a:t>, Cosmopolitan,</a:t>
            </a:r>
            <a:r>
              <a:rPr lang="ru-RU" dirty="0" smtClean="0"/>
              <a:t> и тд.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Кооп ИДБ (3 нац издания-</a:t>
            </a:r>
            <a:r>
              <a:rPr lang="en-US" dirty="0" err="1" smtClean="0"/>
              <a:t>Grazia</a:t>
            </a:r>
            <a:r>
              <a:rPr lang="en-US" dirty="0" smtClean="0"/>
              <a:t>, </a:t>
            </a:r>
            <a:r>
              <a:rPr lang="ru-RU" dirty="0" smtClean="0"/>
              <a:t>Караван Историй, </a:t>
            </a:r>
            <a:r>
              <a:rPr lang="en-US" dirty="0" smtClean="0"/>
              <a:t>Hello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Принт сэмплинг с ликватачами (жесткая страница-инсерт с ликватачем):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300 000</a:t>
            </a:r>
            <a:r>
              <a:rPr lang="en-US" dirty="0" smtClean="0"/>
              <a:t> </a:t>
            </a:r>
            <a:r>
              <a:rPr lang="ru-RU" dirty="0" smtClean="0"/>
              <a:t>шт - </a:t>
            </a:r>
            <a:r>
              <a:rPr lang="en-US" dirty="0" smtClean="0"/>
              <a:t>Glamour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180 </a:t>
            </a:r>
            <a:r>
              <a:rPr lang="en-US" dirty="0" smtClean="0"/>
              <a:t>000</a:t>
            </a:r>
            <a:r>
              <a:rPr lang="ru-RU" dirty="0" smtClean="0"/>
              <a:t> шт –</a:t>
            </a:r>
            <a:r>
              <a:rPr lang="en-US" dirty="0" smtClean="0"/>
              <a:t>Elle</a:t>
            </a:r>
            <a:endParaRPr lang="ru-RU" dirty="0" smtClean="0"/>
          </a:p>
          <a:p>
            <a:pPr lvl="1"/>
            <a:endParaRPr lang="ru-RU" dirty="0" smtClean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975" y="586855"/>
            <a:ext cx="31162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289" y="0"/>
            <a:ext cx="7102456" cy="586855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(!!!)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Партнерство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 Glamour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88" y="586855"/>
            <a:ext cx="84151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Идея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ru-RU" dirty="0" smtClean="0"/>
              <a:t>Долгосрочное партнерство с </a:t>
            </a:r>
            <a:r>
              <a:rPr lang="en-US" dirty="0" smtClean="0"/>
              <a:t>Glamour</a:t>
            </a:r>
            <a:r>
              <a:rPr lang="ru-RU" dirty="0" smtClean="0"/>
              <a:t>, спонсорство премии </a:t>
            </a:r>
            <a:r>
              <a:rPr lang="en-US" dirty="0" smtClean="0"/>
              <a:t>Glamour Woman of the Year</a:t>
            </a:r>
            <a:r>
              <a:rPr lang="ru-RU" dirty="0" smtClean="0"/>
              <a:t> 2014, с поддержкой  360 : ТВ (</a:t>
            </a:r>
            <a:r>
              <a:rPr lang="en-US" dirty="0" err="1" smtClean="0"/>
              <a:t>tbc</a:t>
            </a:r>
            <a:r>
              <a:rPr lang="ru-RU" dirty="0" smtClean="0"/>
              <a:t>)</a:t>
            </a:r>
            <a:r>
              <a:rPr lang="en-US" dirty="0" smtClean="0"/>
              <a:t>+ </a:t>
            </a:r>
            <a:r>
              <a:rPr lang="ru-RU" dirty="0" smtClean="0"/>
              <a:t>принт+ интернет+ </a:t>
            </a:r>
            <a:r>
              <a:rPr lang="en-US" dirty="0" smtClean="0"/>
              <a:t>PR +</a:t>
            </a:r>
            <a:r>
              <a:rPr lang="ru-RU" dirty="0" smtClean="0"/>
              <a:t> ивент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smtClean="0"/>
              <a:t>Цель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построить женский имидж бренда </a:t>
            </a:r>
            <a:r>
              <a:rPr lang="en-US" dirty="0" smtClean="0"/>
              <a:t>HUGO BOSS </a:t>
            </a:r>
            <a:r>
              <a:rPr lang="ru-RU" dirty="0" smtClean="0"/>
              <a:t>в России, поддержать новые растущие женские линейки </a:t>
            </a:r>
            <a:r>
              <a:rPr lang="en-US" dirty="0" smtClean="0"/>
              <a:t>Boss Black 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smtClean="0"/>
              <a:t>Почему</a:t>
            </a:r>
            <a:r>
              <a:rPr lang="en-US" b="1" dirty="0" smtClean="0"/>
              <a:t> Glamour?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Один из самых больших и популярных женских глянцевых журналов в России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Самый высокий охват ЦА среди премиальных глянцевых изданий в России (общий охват  3,1 млн чел, охват  ЦА - 4,6 % (</a:t>
            </a:r>
            <a:r>
              <a:rPr lang="en-US" dirty="0" smtClean="0"/>
              <a:t>Vogue- </a:t>
            </a:r>
            <a:r>
              <a:rPr lang="ru-RU" dirty="0" smtClean="0"/>
              <a:t>только </a:t>
            </a:r>
            <a:r>
              <a:rPr lang="en-US" dirty="0" smtClean="0"/>
              <a:t>2</a:t>
            </a:r>
            <a:r>
              <a:rPr lang="ru-RU" dirty="0" smtClean="0"/>
              <a:t>,6%)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Индекс соответсвия (</a:t>
            </a:r>
            <a:r>
              <a:rPr lang="en-US" dirty="0" smtClean="0"/>
              <a:t>Affinity ix </a:t>
            </a:r>
            <a:r>
              <a:rPr lang="ru-RU" dirty="0" smtClean="0"/>
              <a:t>): 177 (против среднего значения 120)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 </a:t>
            </a:r>
            <a:r>
              <a:rPr lang="ru-RU" dirty="0" smtClean="0"/>
              <a:t>ценность только одного проекта Женщина Года-примерно  </a:t>
            </a:r>
            <a:r>
              <a:rPr lang="en-US" dirty="0" smtClean="0"/>
              <a:t>$</a:t>
            </a:r>
            <a:r>
              <a:rPr lang="ru-RU" dirty="0" smtClean="0"/>
              <a:t>2,4 млн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20334"/>
            <a:ext cx="417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Данные агенства </a:t>
            </a:r>
            <a:r>
              <a:rPr lang="en-US" sz="1400" dirty="0" smtClean="0"/>
              <a:t>Mediacom</a:t>
            </a:r>
            <a:r>
              <a:rPr lang="ru-RU" sz="1400" dirty="0" smtClean="0"/>
              <a:t> на 2013 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976" y="420651"/>
            <a:ext cx="85011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Первоклассный брендинг на самом большом </a:t>
            </a:r>
            <a:r>
              <a:rPr lang="en-US" sz="1600" dirty="0" smtClean="0"/>
              <a:t>PR </a:t>
            </a:r>
            <a:br>
              <a:rPr lang="en-US" sz="1600" dirty="0" smtClean="0"/>
            </a:br>
            <a:r>
              <a:rPr lang="ru-RU" sz="1600" dirty="0" smtClean="0"/>
              <a:t>иве</a:t>
            </a:r>
            <a:r>
              <a:rPr lang="en-US" sz="1600" dirty="0" smtClean="0"/>
              <a:t>y</a:t>
            </a:r>
            <a:r>
              <a:rPr lang="ru-RU" sz="1600" dirty="0" smtClean="0"/>
              <a:t>те года в России- Премии </a:t>
            </a:r>
            <a:r>
              <a:rPr lang="en-US" sz="1600" dirty="0" smtClean="0"/>
              <a:t>Glamour Woman of the Year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8 </a:t>
            </a:r>
            <a:r>
              <a:rPr lang="ru-RU" sz="1600" dirty="0" smtClean="0"/>
              <a:t>месяцев дополнительной </a:t>
            </a:r>
            <a:r>
              <a:rPr lang="en-US" sz="1600" dirty="0" smtClean="0"/>
              <a:t>PR </a:t>
            </a:r>
            <a:r>
              <a:rPr lang="ru-RU" sz="1600" dirty="0" smtClean="0"/>
              <a:t>поддержки и </a:t>
            </a:r>
            <a:r>
              <a:rPr lang="ru-RU" sz="1600" dirty="0" err="1" smtClean="0"/>
              <a:t>брендинга</a:t>
            </a: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в журнале и интернет ресурсах </a:t>
            </a:r>
            <a:r>
              <a:rPr lang="en-US" sz="1600" dirty="0" smtClean="0"/>
              <a:t>Glamour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8 месяцев дополнительных </a:t>
            </a:r>
            <a:r>
              <a:rPr lang="en-US" sz="1600" dirty="0" smtClean="0"/>
              <a:t>PR </a:t>
            </a:r>
            <a:r>
              <a:rPr lang="ru-RU" sz="1600" dirty="0" smtClean="0"/>
              <a:t>размещений в изданиях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 на сайтах </a:t>
            </a:r>
            <a:r>
              <a:rPr lang="en-US" sz="1600" dirty="0" err="1" smtClean="0"/>
              <a:t>Conde</a:t>
            </a:r>
            <a:r>
              <a:rPr lang="en-US" sz="1600" dirty="0" smtClean="0"/>
              <a:t> Nast (pre PR GWTY)</a:t>
            </a:r>
            <a:r>
              <a:rPr lang="ru-RU" sz="1600" dirty="0" smtClean="0"/>
              <a:t> </a:t>
            </a:r>
            <a:r>
              <a:rPr lang="en-US" sz="1600" dirty="0" smtClean="0"/>
              <a:t>: Allure, Vogue, </a:t>
            </a:r>
            <a:r>
              <a:rPr lang="en-US" sz="1600" dirty="0" err="1" smtClean="0"/>
              <a:t>Tatler</a:t>
            </a:r>
            <a:r>
              <a:rPr lang="en-US" sz="1600" dirty="0" smtClean="0"/>
              <a:t>, Elle, </a:t>
            </a:r>
            <a:r>
              <a:rPr lang="ru-RU" sz="1600" dirty="0" smtClean="0"/>
              <a:t>и т.д.(более 25 публикаций+ более 200 публикаций в Интернет)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Использование совмстного клейма с </a:t>
            </a:r>
            <a:r>
              <a:rPr lang="en-US" sz="1600" dirty="0" smtClean="0"/>
              <a:t>Glamour (</a:t>
            </a:r>
            <a:r>
              <a:rPr lang="ru-RU" sz="1600" dirty="0" smtClean="0"/>
              <a:t>Напр</a:t>
            </a:r>
            <a:r>
              <a:rPr lang="en-US" sz="1600" dirty="0" smtClean="0"/>
              <a:t>. “Glamour </a:t>
            </a:r>
            <a:r>
              <a:rPr lang="ru-RU" sz="1600" dirty="0" smtClean="0"/>
              <a:t>представляет </a:t>
            </a:r>
            <a:r>
              <a:rPr lang="en-US" sz="1600" dirty="0" smtClean="0"/>
              <a:t>Boss MA VIE”) </a:t>
            </a:r>
            <a:r>
              <a:rPr lang="ru-RU" sz="1600" dirty="0" smtClean="0"/>
              <a:t>в </a:t>
            </a:r>
            <a:r>
              <a:rPr lang="en-US" sz="1600" dirty="0" smtClean="0"/>
              <a:t>ATL</a:t>
            </a:r>
            <a:r>
              <a:rPr lang="ru-RU" sz="1600" dirty="0" smtClean="0"/>
              <a:t> (принт, интернет, ТВ(</a:t>
            </a:r>
            <a:r>
              <a:rPr lang="en-US" sz="1600" dirty="0" err="1" smtClean="0"/>
              <a:t>tbc</a:t>
            </a:r>
            <a:r>
              <a:rPr lang="ru-RU" sz="1600" dirty="0" smtClean="0"/>
              <a:t>))</a:t>
            </a:r>
            <a:r>
              <a:rPr lang="en-US" sz="1600" dirty="0" smtClean="0"/>
              <a:t> </a:t>
            </a:r>
            <a:r>
              <a:rPr lang="ru-RU" sz="1600" dirty="0" smtClean="0"/>
              <a:t>и на </a:t>
            </a:r>
            <a:r>
              <a:rPr lang="en-US" sz="1600" dirty="0" smtClean="0"/>
              <a:t>POSM </a:t>
            </a:r>
            <a:r>
              <a:rPr lang="ru-RU" sz="1600" dirty="0" smtClean="0"/>
              <a:t>в магазинах заказчиков</a:t>
            </a:r>
            <a:r>
              <a:rPr lang="en-US" sz="1600" dirty="0" smtClean="0"/>
              <a:t> </a:t>
            </a:r>
            <a:r>
              <a:rPr lang="ru-RU" sz="1600" dirty="0" smtClean="0"/>
              <a:t>во время запуска </a:t>
            </a:r>
            <a:r>
              <a:rPr lang="en-US" sz="1600" dirty="0" smtClean="0"/>
              <a:t>Ma Vie </a:t>
            </a:r>
            <a:r>
              <a:rPr lang="ru-RU" sz="1600" dirty="0" smtClean="0"/>
              <a:t>и </a:t>
            </a:r>
            <a:r>
              <a:rPr lang="en-US" sz="1600" dirty="0" smtClean="0"/>
              <a:t>Xmas </a:t>
            </a:r>
            <a:r>
              <a:rPr lang="ru-RU" sz="1600" dirty="0" smtClean="0"/>
              <a:t>поддержки</a:t>
            </a:r>
            <a:r>
              <a:rPr lang="en-US" sz="1600" dirty="0" smtClean="0"/>
              <a:t> (</a:t>
            </a:r>
            <a:r>
              <a:rPr lang="en-US" sz="1600" dirty="0" err="1" smtClean="0"/>
              <a:t>tbc</a:t>
            </a:r>
            <a:r>
              <a:rPr lang="en-US" sz="1600" dirty="0" smtClean="0"/>
              <a:t>).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289" y="0"/>
            <a:ext cx="7102456" cy="586855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Партнерство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 Glamour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- план поддержки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8976" y="3610514"/>
          <a:ext cx="8250866" cy="1190625"/>
        </p:xfrm>
        <a:graphic>
          <a:graphicData uri="http://schemas.openxmlformats.org/drawingml/2006/table">
            <a:tbl>
              <a:tblPr/>
              <a:tblGrid>
                <a:gridCol w="2305583"/>
                <a:gridCol w="669364"/>
                <a:gridCol w="594989"/>
                <a:gridCol w="714096"/>
                <a:gridCol w="773377"/>
                <a:gridCol w="738665"/>
                <a:gridCol w="1089558"/>
                <a:gridCol w="800784"/>
                <a:gridCol w="564450"/>
              </a:tblGrid>
              <a:tr h="263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Jun 14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Jul 14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Aug 14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Sep 14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Oct 14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Nov 14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 14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Jan 15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Поддержка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запуска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Запуск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BOSS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Vie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XMas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Доп поддержка от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Glamour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Glamour Woman of the Year pre PR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в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журналах и  на сайтах +в группах в соц сетях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Glamour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Allure, Vogue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Tatler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Elle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Glamour Woman of the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Year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EVENT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Glamour Woman of the Year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post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087" y="420651"/>
            <a:ext cx="23542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719138"/>
            <a:ext cx="8302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5289" y="0"/>
            <a:ext cx="7102456" cy="586855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Премия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Glamour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Женщина Года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7000" y="586855"/>
            <a:ext cx="6294438" cy="41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289" y="0"/>
            <a:ext cx="7102456" cy="58685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Поддержка в интернете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89" y="73364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2 мес (сент-окт): </a:t>
            </a:r>
            <a:r>
              <a:rPr lang="ru-RU" dirty="0" smtClean="0"/>
              <a:t>около 20-25 охватных сайтов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dirty="0" smtClean="0"/>
              <a:t>(</a:t>
            </a:r>
            <a:r>
              <a:rPr lang="en-US" dirty="0" smtClean="0"/>
              <a:t>max </a:t>
            </a:r>
            <a:r>
              <a:rPr lang="ru-RU" dirty="0" smtClean="0"/>
              <a:t>охват около </a:t>
            </a:r>
            <a:r>
              <a:rPr lang="en-US" dirty="0" smtClean="0"/>
              <a:t>70%</a:t>
            </a:r>
            <a:r>
              <a:rPr lang="ru-RU" dirty="0" smtClean="0"/>
              <a:t> от ЦА в РФ):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Видео баннеры, нацеленные на поддержку всего пиллара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i</a:t>
            </a:r>
            <a:r>
              <a:rPr lang="en-US" dirty="0" smtClean="0"/>
              <a:t>-video</a:t>
            </a:r>
            <a:r>
              <a:rPr lang="ru-RU" dirty="0" smtClean="0"/>
              <a:t> (пре и пост роллы на охватных видео сайтах) для охвата наиболее молодого сегмента ЦА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Брендинг женских веб сайтов</a:t>
            </a:r>
            <a:r>
              <a:rPr lang="en-US" dirty="0" smtClean="0"/>
              <a:t>, </a:t>
            </a:r>
            <a:r>
              <a:rPr lang="ru-RU" dirty="0" smtClean="0"/>
              <a:t>нестандартные</a:t>
            </a:r>
            <a:r>
              <a:rPr lang="en-US" dirty="0" smtClean="0"/>
              <a:t> </a:t>
            </a:r>
            <a:r>
              <a:rPr lang="ru-RU" dirty="0" smtClean="0"/>
              <a:t>видео форматы в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ru-RU" dirty="0" smtClean="0"/>
              <a:t>версиях журналов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338" y="733647"/>
            <a:ext cx="29797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289" y="0"/>
            <a:ext cx="7102456" cy="58685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PR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поддержка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77" y="7747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ru-RU" dirty="0" smtClean="0"/>
              <a:t>Глобальный </a:t>
            </a:r>
            <a:r>
              <a:rPr lang="en-US" dirty="0" smtClean="0"/>
              <a:t>PR </a:t>
            </a:r>
            <a:r>
              <a:rPr lang="ru-RU" dirty="0" smtClean="0"/>
              <a:t>ивент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ru-RU" dirty="0" smtClean="0"/>
              <a:t>Более 30 размещений в глянцевых журналах</a:t>
            </a:r>
          </a:p>
          <a:p>
            <a:pPr marL="0" lvl="1">
              <a:buFont typeface="Wingdings" pitchFamily="2" charset="2"/>
              <a:buChar char="ü"/>
            </a:pPr>
            <a:endParaRPr lang="ru-RU" dirty="0" smtClean="0"/>
          </a:p>
          <a:p>
            <a:pPr marL="0" lvl="1">
              <a:buFont typeface="Wingdings" pitchFamily="2" charset="2"/>
              <a:buChar char="ü"/>
            </a:pPr>
            <a:r>
              <a:rPr lang="ru-RU" dirty="0" smtClean="0"/>
              <a:t>Локальный </a:t>
            </a:r>
            <a:r>
              <a:rPr lang="en-US" dirty="0" smtClean="0"/>
              <a:t>PR </a:t>
            </a:r>
            <a:r>
              <a:rPr lang="ru-RU" dirty="0" smtClean="0"/>
              <a:t>ивент</a:t>
            </a:r>
            <a:r>
              <a:rPr lang="en-US" dirty="0" smtClean="0"/>
              <a:t> (!)</a:t>
            </a:r>
            <a:r>
              <a:rPr lang="ru-RU" dirty="0" smtClean="0"/>
              <a:t> - в сотрудничестве с модным домом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tbc</a:t>
            </a:r>
            <a:r>
              <a:rPr lang="ru-RU" dirty="0" smtClean="0"/>
              <a:t>)</a:t>
            </a:r>
          </a:p>
          <a:p>
            <a:pPr marL="0" lvl="1">
              <a:buFont typeface="Wingdings" pitchFamily="2" charset="2"/>
              <a:buChar char="ü"/>
            </a:pPr>
            <a:endParaRPr lang="ru-RU" dirty="0" smtClean="0"/>
          </a:p>
          <a:p>
            <a:pPr marL="0" lvl="1">
              <a:buFont typeface="Wingdings" pitchFamily="2" charset="2"/>
              <a:buChar char="ü"/>
            </a:pPr>
            <a:r>
              <a:rPr lang="en-US" dirty="0" smtClean="0"/>
              <a:t>Digital PR</a:t>
            </a:r>
            <a:r>
              <a:rPr lang="ru-RU" dirty="0" smtClean="0"/>
              <a:t> в интернете</a:t>
            </a:r>
            <a:r>
              <a:rPr lang="en-US" dirty="0" smtClean="0"/>
              <a:t> + PR </a:t>
            </a:r>
            <a:r>
              <a:rPr lang="ru-RU" dirty="0" smtClean="0"/>
              <a:t>через</a:t>
            </a:r>
            <a:r>
              <a:rPr lang="en-US" dirty="0" smtClean="0"/>
              <a:t> </a:t>
            </a:r>
            <a:r>
              <a:rPr lang="ru-RU" dirty="0" smtClean="0"/>
              <a:t>фэшн</a:t>
            </a:r>
            <a:r>
              <a:rPr lang="en-US" dirty="0" smtClean="0"/>
              <a:t> </a:t>
            </a:r>
            <a:r>
              <a:rPr lang="ru-RU" dirty="0" smtClean="0"/>
              <a:t>блоггеров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438" y="774700"/>
            <a:ext cx="29797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286519"/>
            <a:ext cx="357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отрудничество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модным домом</a:t>
            </a:r>
            <a:r>
              <a:rPr lang="ru-RU" b="1" dirty="0" smtClean="0"/>
              <a:t> 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31177" y="3655851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ru-RU" dirty="0" smtClean="0"/>
              <a:t>Декорирование магазинов модного дома</a:t>
            </a:r>
          </a:p>
          <a:p>
            <a:pPr marL="0" lvl="1">
              <a:buFont typeface="Wingdings" pitchFamily="2" charset="2"/>
              <a:buChar char="ü"/>
            </a:pPr>
            <a:endParaRPr lang="ru-RU" sz="1000" dirty="0" smtClean="0"/>
          </a:p>
          <a:p>
            <a:pPr marL="0" lvl="1">
              <a:buFont typeface="Wingdings" pitchFamily="2" charset="2"/>
              <a:buChar char="ü"/>
            </a:pPr>
            <a:r>
              <a:rPr lang="ru-RU" dirty="0" smtClean="0"/>
              <a:t>Сэмплинг в магазинах модного дома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384" y="1"/>
            <a:ext cx="754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Ассортимент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394335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EDP 30, 50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75ml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Део-спрей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Гель для душа и лосьон для тела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PWP: 50ml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гель для душа, лосьон для тела , миниатюра-спрей  7,4 мл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09" y="629392"/>
            <a:ext cx="289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Цена = линейке </a:t>
            </a:r>
            <a:r>
              <a:rPr lang="en-US" u="sng" dirty="0" smtClean="0"/>
              <a:t>Jour &amp; </a:t>
            </a:r>
            <a:r>
              <a:rPr lang="en-US" u="sng" dirty="0" err="1" smtClean="0"/>
              <a:t>Nuit</a:t>
            </a:r>
            <a:r>
              <a:rPr lang="ru-RU" u="sng" dirty="0" smtClean="0"/>
              <a:t> </a:t>
            </a:r>
            <a:endParaRPr lang="ru-RU" u="sng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15402" y="1188525"/>
          <a:ext cx="3792972" cy="270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87"/>
                <a:gridCol w="302870"/>
                <a:gridCol w="220719"/>
                <a:gridCol w="220719"/>
                <a:gridCol w="220719"/>
                <a:gridCol w="323658"/>
              </a:tblGrid>
              <a:tr h="45320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Рекомендация дистрибуции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Парфюм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Драг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776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СКЮ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76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Парфюмерная вода 30 мл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Парфюмерная вода 50 мл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Парфюмерная вода 90 мл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Дезодорант-спрей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150 мл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Лосьон для тела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200мл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Гель для душа 200 мл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9303"/>
            <a:ext cx="518953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666750"/>
            <a:ext cx="583723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7413" y="760801"/>
            <a:ext cx="4904950" cy="3716208"/>
          </a:xfrm>
        </p:spPr>
        <p:txBody>
          <a:bodyPr/>
          <a:lstStyle/>
          <a:p>
            <a:endParaRPr lang="en-US" sz="1200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  <a:p>
            <a:r>
              <a:rPr lang="ru-RU" dirty="0" smtClean="0"/>
              <a:t>женственная упаковка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Превосходный аромат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Партнерство с Джейсон </a:t>
            </a:r>
            <a:r>
              <a:rPr lang="ru-RU" dirty="0" err="1" smtClean="0"/>
              <a:t>Ву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Появление знакового элемента на полке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Перезапуск всей линейки </a:t>
            </a:r>
            <a:r>
              <a:rPr lang="en-US" dirty="0" smtClean="0"/>
              <a:t>boss black </a:t>
            </a:r>
            <a:r>
              <a:rPr lang="ru-RU" dirty="0" smtClean="0"/>
              <a:t>с новыми </a:t>
            </a:r>
            <a:r>
              <a:rPr lang="ru-RU" dirty="0" err="1" smtClean="0"/>
              <a:t>вижуалами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666750"/>
            <a:ext cx="4419600" cy="3886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Univers LT 55 Roman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207990"/>
            <a:ext cx="7467600" cy="382587"/>
          </a:xfrm>
          <a:prstGeom prst="rect">
            <a:avLst/>
          </a:prstGeom>
        </p:spPr>
        <p:txBody>
          <a:bodyPr lIns="91430" tIns="45715" rIns="91430" bIns="4571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96"/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BUILDING THE BOSS FEMALE PILLAR</a:t>
            </a: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413" y="0"/>
            <a:ext cx="7102456" cy="58685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Причины верить в успех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 vie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BOSS FEMALE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СПАСИБО!!!!!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BOSS FEMALE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980" y="2505694"/>
            <a:ext cx="6400800" cy="13144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глава в истории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HUGO BOSS-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абсолютная женственность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0" y="71250"/>
            <a:ext cx="1155670" cy="403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Ароматы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BOSS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для женщин: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предпосылки успеха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1350335"/>
            <a:ext cx="8401792" cy="2790701"/>
          </a:xfrm>
        </p:spPr>
        <p:txBody>
          <a:bodyPr/>
          <a:lstStyle/>
          <a:p>
            <a:r>
              <a:rPr lang="ru-RU" sz="2800" dirty="0" smtClean="0"/>
              <a:t>Фокус модного дома на женских коллекциях</a:t>
            </a:r>
          </a:p>
          <a:p>
            <a:r>
              <a:rPr lang="ru-RU" sz="2800" dirty="0" smtClean="0"/>
              <a:t>Более эмоциональные и женственные концепции в отличие от классичесских строгих инициатив </a:t>
            </a:r>
            <a:r>
              <a:rPr lang="en-US" sz="2800" dirty="0" smtClean="0"/>
              <a:t>Boss</a:t>
            </a:r>
            <a:endParaRPr lang="ru-RU" sz="2800" dirty="0" smtClean="0"/>
          </a:p>
          <a:p>
            <a:r>
              <a:rPr lang="ru-RU" sz="2800" dirty="0" smtClean="0"/>
              <a:t>Эффект масштаба успешного женского </a:t>
            </a:r>
            <a:r>
              <a:rPr lang="ru-RU" sz="2800" dirty="0" err="1" smtClean="0"/>
              <a:t>пиллара</a:t>
            </a:r>
            <a:r>
              <a:rPr lang="ru-RU" sz="2800" dirty="0" smtClean="0"/>
              <a:t>- </a:t>
            </a:r>
            <a:r>
              <a:rPr lang="en-US" sz="2800" dirty="0" err="1" smtClean="0"/>
              <a:t>Nuit</a:t>
            </a:r>
            <a:r>
              <a:rPr lang="en-US" sz="2800" dirty="0" smtClean="0"/>
              <a:t>, Jour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BOSS FEMALE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 модного дома на женских коллекциях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0" y="71250"/>
            <a:ext cx="1155670" cy="403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Новый главный дизанер женской одежды </a:t>
            </a:r>
            <a:r>
              <a:rPr lang="en-US" sz="4000" dirty="0" smtClean="0"/>
              <a:t>BOSS- </a:t>
            </a:r>
            <a:r>
              <a:rPr lang="ru-RU" sz="4000" dirty="0" smtClean="0"/>
              <a:t>Джейсон Ву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Picture 2" descr="http://sfopera.com/SanFranciscoOpera/media/SiteAssets/Guild/wu-2.jpg?width=500&amp;height=333&amp;ext=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4605" y="1338261"/>
            <a:ext cx="5289672" cy="29754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1185" y="1624905"/>
            <a:ext cx="2386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Monotype Corsiva" pitchFamily="66" charset="0"/>
              </a:rPr>
              <a:t> “</a:t>
            </a:r>
            <a:r>
              <a:rPr lang="ru-RU" sz="1400" dirty="0" smtClean="0">
                <a:solidFill>
                  <a:prstClr val="black"/>
                </a:solidFill>
                <a:latin typeface="Monotype Corsiva" pitchFamily="66" charset="0"/>
              </a:rPr>
              <a:t>Я планирую разработать сильную коллекцию женской одежды , которая не будет уступать по популярности, авторитетности и успеху мужским линейкам бренда</a:t>
            </a:r>
            <a:r>
              <a:rPr lang="en-US" sz="1400" i="1" dirty="0" smtClean="0">
                <a:solidFill>
                  <a:prstClr val="black"/>
                </a:solidFill>
                <a:latin typeface="Monotype Corsiva" pitchFamily="66" charset="0"/>
              </a:rPr>
              <a:t>” </a:t>
            </a:r>
            <a:endParaRPr lang="en-US" sz="14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8" name="Picture 2" descr="http://www.stregisboutique.com/images/misc/JasonWuSignature.gif"/>
          <p:cNvPicPr>
            <a:picLocks noChangeAspect="1" noChangeArrowheads="1"/>
          </p:cNvPicPr>
          <p:nvPr/>
        </p:nvPicPr>
        <p:blipFill>
          <a:blip r:embed="rId4" cstate="print">
            <a:lum bright="-40000"/>
          </a:blip>
          <a:srcRect/>
          <a:stretch>
            <a:fillRect/>
          </a:stretch>
        </p:blipFill>
        <p:spPr bwMode="auto">
          <a:xfrm>
            <a:off x="669027" y="3200400"/>
            <a:ext cx="1323011" cy="848553"/>
          </a:xfrm>
          <a:prstGeom prst="rect">
            <a:avLst/>
          </a:prstGeom>
          <a:noFill/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5"/>
          <a:srcRect b="50798"/>
          <a:stretch>
            <a:fillRect/>
          </a:stretch>
        </p:blipFill>
        <p:spPr bwMode="auto">
          <a:xfrm>
            <a:off x="5668963" y="1585912"/>
            <a:ext cx="16922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/>
          <a:srcRect b="52146"/>
          <a:stretch>
            <a:fillRect/>
          </a:stretch>
        </p:blipFill>
        <p:spPr bwMode="auto">
          <a:xfrm>
            <a:off x="7566025" y="2756365"/>
            <a:ext cx="13255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8190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8" y="-127591"/>
            <a:ext cx="5677787" cy="651244"/>
          </a:xfrm>
        </p:spPr>
        <p:txBody>
          <a:bodyPr/>
          <a:lstStyle/>
          <a:p>
            <a:r>
              <a:rPr lang="ru-RU" sz="3600" dirty="0" smtClean="0"/>
              <a:t>Биография Джейсон Ву</a:t>
            </a:r>
            <a:endParaRPr lang="ru-RU" sz="36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08344" y="523653"/>
            <a:ext cx="8229600" cy="4388589"/>
          </a:xfrm>
        </p:spPr>
        <p:txBody>
          <a:bodyPr/>
          <a:lstStyle/>
          <a:p>
            <a:r>
              <a:rPr lang="ru-RU" sz="2300" dirty="0" smtClean="0"/>
              <a:t>Родился 27 сентября 1982 в г.Тайпей -Тайвань</a:t>
            </a:r>
            <a:endParaRPr lang="en-US" sz="2300" dirty="0" smtClean="0"/>
          </a:p>
          <a:p>
            <a:r>
              <a:rPr lang="ru-RU" sz="2300" dirty="0" smtClean="0"/>
              <a:t>Переехал в Ванкувер (Канада) в возрасте 9 лет</a:t>
            </a:r>
          </a:p>
          <a:p>
            <a:r>
              <a:rPr lang="ru-RU" sz="2300" dirty="0" smtClean="0"/>
              <a:t>Образование: </a:t>
            </a:r>
            <a:r>
              <a:rPr lang="en-US" sz="2300" dirty="0" smtClean="0"/>
              <a:t>Parsons The New School for Design, </a:t>
            </a:r>
            <a:r>
              <a:rPr lang="ru-RU" sz="2300" dirty="0" smtClean="0"/>
              <a:t>Нью Йорк, США</a:t>
            </a:r>
          </a:p>
          <a:p>
            <a:r>
              <a:rPr lang="ru-RU" sz="2300" dirty="0" smtClean="0"/>
              <a:t>Выпустил свою первую коллекцию одежды в 2006 году</a:t>
            </a:r>
          </a:p>
          <a:p>
            <a:r>
              <a:rPr lang="ru-RU" sz="2300" dirty="0" smtClean="0"/>
              <a:t>В 2008 году получил престижную международную премию </a:t>
            </a:r>
            <a:r>
              <a:rPr lang="en-US" sz="2300" dirty="0" smtClean="0"/>
              <a:t>Fashion group International rising star award </a:t>
            </a:r>
            <a:r>
              <a:rPr lang="ru-RU" sz="2300" dirty="0" smtClean="0"/>
              <a:t> и номинирован на премию </a:t>
            </a:r>
            <a:r>
              <a:rPr lang="en-US" sz="2300" dirty="0" smtClean="0"/>
              <a:t>Vogue Fashion Fun Award</a:t>
            </a:r>
          </a:p>
          <a:p>
            <a:r>
              <a:rPr lang="ru-RU" sz="2300" dirty="0" smtClean="0"/>
              <a:t>Создатель платьев для Мишель Обама для 2х церемоний иннагурации</a:t>
            </a:r>
          </a:p>
          <a:p>
            <a:r>
              <a:rPr lang="ru-RU" sz="2300" dirty="0" smtClean="0"/>
              <a:t>Живет в Нью Йорке</a:t>
            </a:r>
            <a:endParaRPr lang="en-US" sz="23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l3.yimg.com/bt/api/res/1.2/pW2G7X9rKKANbNDufDpI4Q--/YXBwaWQ9eW5ld3M7cT04NTt3PTYzMA--/http:/l.yimg.com/os/publish-images/lifestyles/2013-10-04/a185f1ec-b065-4f36-9cda-a54d0c52d383_gwyneth-paltrow-instagram-jason-wu-pictu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117" y="0"/>
            <a:ext cx="2266950" cy="2266950"/>
          </a:xfrm>
          <a:prstGeom prst="rect">
            <a:avLst/>
          </a:prstGeom>
          <a:noFill/>
        </p:spPr>
      </p:pic>
      <p:pic>
        <p:nvPicPr>
          <p:cNvPr id="15" name="Picture 6" descr="http://3.bp.blogspot.com/--UFFeqM_VEg/UnFNJ9c8mKI/AAAAAAAAtEg/j6ZFA5WDwkI/s640/Gwyneth+Paltrow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1625" y="1987304"/>
            <a:ext cx="2942375" cy="2870446"/>
          </a:xfrm>
          <a:prstGeom prst="rect">
            <a:avLst/>
          </a:prstGeom>
          <a:noFill/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0463"/>
            <a:ext cx="429736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81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2579" y="4208914"/>
            <a:ext cx="216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i="1" cap="all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nivers 55" pitchFamily="34" charset="0"/>
                <a:cs typeface="Arial"/>
              </a:defRPr>
            </a:lvl1pPr>
          </a:lstStyle>
          <a:p>
            <a:r>
              <a:rPr lang="ru-RU" sz="1600" cap="none" dirty="0" smtClean="0">
                <a:effectLst/>
                <a:latin typeface="+mj-lt"/>
                <a:cs typeface="Times New Roman" pitchFamily="18" charset="0"/>
              </a:rPr>
              <a:t>Она знает чего хочет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0781" y="4208914"/>
            <a:ext cx="197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 cap="none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defRPr>
            </a:lvl1pPr>
          </a:lstStyle>
          <a:p>
            <a:r>
              <a:rPr lang="ru-RU" sz="1600" dirty="0" smtClean="0">
                <a:effectLst/>
              </a:rPr>
              <a:t>Женственная, и уверенная в себе</a:t>
            </a:r>
            <a:endParaRPr lang="en-US" sz="1600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2197" y="4208914"/>
            <a:ext cx="278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 cap="none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defRPr>
            </a:lvl1pPr>
          </a:lstStyle>
          <a:p>
            <a:r>
              <a:rPr lang="ru-RU" sz="1600" dirty="0" smtClean="0">
                <a:effectLst/>
              </a:rPr>
              <a:t>Независимая </a:t>
            </a:r>
            <a:endParaRPr lang="en-US" sz="16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384" y="1"/>
            <a:ext cx="754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5063"/>
            <a:ext cx="9204326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70000">
              <a:schemeClr val="tx1"/>
            </a:gs>
            <a:gs pos="0">
              <a:schemeClr val="tx1">
                <a:lumMod val="75000"/>
                <a:lumOff val="25000"/>
              </a:schemeClr>
            </a:gs>
          </a:gsLst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1258</Words>
  <PresentationFormat>Экран (16:9)</PresentationFormat>
  <Paragraphs>237</Paragraphs>
  <Slides>29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Презентация PowerPoint</vt:lpstr>
      <vt:lpstr>BOSS FEMALE </vt:lpstr>
      <vt:lpstr>Ароматы BOSS для женщин: предпосылки успеха </vt:lpstr>
      <vt:lpstr>BOSS FEMALE </vt:lpstr>
      <vt:lpstr>Новый главный дизанер женской одежды BOSS- Джейсон Ву </vt:lpstr>
      <vt:lpstr>Биография Джейсон 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Превосходный результат потребительских тестов: Лучший женский аромат от boss!  </vt:lpstr>
      <vt:lpstr>Цветочный букет Boss Black </vt:lpstr>
      <vt:lpstr>Презентация PowerPoint</vt:lpstr>
      <vt:lpstr>Презентация PowerPoint</vt:lpstr>
      <vt:lpstr>Гвинет Пэлтроу-идеальное лицо женских ароматов  BOSS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верить в успех Ma vie </vt:lpstr>
      <vt:lpstr>BOSS FEMALE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2013-12-10T08:41:33Z</dcterms:created>
  <dcterms:modified xsi:type="dcterms:W3CDTF">2014-08-05T14:00:45Z</dcterms:modified>
</cp:coreProperties>
</file>